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1"/>
  </p:handoutMasterIdLst>
  <p:sldIdLst>
    <p:sldId id="256" r:id="rId2"/>
    <p:sldId id="285" r:id="rId3"/>
    <p:sldId id="266" r:id="rId4"/>
    <p:sldId id="286" r:id="rId5"/>
    <p:sldId id="298" r:id="rId6"/>
    <p:sldId id="287" r:id="rId7"/>
    <p:sldId id="288" r:id="rId8"/>
    <p:sldId id="289" r:id="rId9"/>
    <p:sldId id="290" r:id="rId10"/>
    <p:sldId id="257" r:id="rId11"/>
    <p:sldId id="258" r:id="rId12"/>
    <p:sldId id="295" r:id="rId13"/>
    <p:sldId id="294" r:id="rId14"/>
    <p:sldId id="296" r:id="rId15"/>
    <p:sldId id="274" r:id="rId16"/>
    <p:sldId id="280" r:id="rId17"/>
    <p:sldId id="259" r:id="rId18"/>
    <p:sldId id="281" r:id="rId19"/>
    <p:sldId id="283" r:id="rId20"/>
    <p:sldId id="282" r:id="rId21"/>
    <p:sldId id="284" r:id="rId22"/>
    <p:sldId id="297" r:id="rId23"/>
    <p:sldId id="260" r:id="rId24"/>
    <p:sldId id="261" r:id="rId25"/>
    <p:sldId id="277" r:id="rId26"/>
    <p:sldId id="265" r:id="rId27"/>
    <p:sldId id="263" r:id="rId28"/>
    <p:sldId id="278" r:id="rId29"/>
    <p:sldId id="269" r:id="rId3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22632-4EEE-4CA5-AA7B-3CAEFB3A77B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CF907-E102-4789-BB41-EC6924EA1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80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6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4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3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7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6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8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2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2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6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0086-C3E6-451F-B810-AECAAF9190C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8F7E-16E4-4325-8C97-327DD2582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 Now Have Risk Management Too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267200"/>
            <a:ext cx="5114778" cy="1482248"/>
          </a:xfrm>
        </p:spPr>
        <p:txBody>
          <a:bodyPr/>
          <a:lstStyle/>
          <a:p>
            <a:r>
              <a:rPr lang="en-US" dirty="0" smtClean="0"/>
              <a:t>Scott J. Blaser, CSP, RMPE</a:t>
            </a:r>
          </a:p>
          <a:p>
            <a:r>
              <a:rPr lang="en-US" dirty="0" smtClean="0"/>
              <a:t>Director, Risk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143000"/>
            <a:ext cx="5638800" cy="5943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3 Short Thoughts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7239000" cy="5312736"/>
          </a:xfrm>
        </p:spPr>
        <p:txBody>
          <a:bodyPr/>
          <a:lstStyle/>
          <a:p>
            <a:r>
              <a:rPr lang="en-US" sz="3200" dirty="0" smtClean="0"/>
              <a:t>Don’t risk a lot for a little</a:t>
            </a:r>
          </a:p>
          <a:p>
            <a:endParaRPr lang="en-US" sz="3200" dirty="0" smtClean="0"/>
          </a:p>
          <a:p>
            <a:r>
              <a:rPr lang="en-US" sz="3200" dirty="0" smtClean="0"/>
              <a:t>Don’t risk more than you can afford to lose</a:t>
            </a:r>
          </a:p>
          <a:p>
            <a:endParaRPr lang="en-US" sz="3200" dirty="0" smtClean="0"/>
          </a:p>
          <a:p>
            <a:r>
              <a:rPr lang="en-US" sz="3200" dirty="0" smtClean="0"/>
              <a:t>Don’t treat insurance as a substitute for risk control*</a:t>
            </a:r>
          </a:p>
          <a:p>
            <a:pPr lvl="8">
              <a:buNone/>
            </a:pPr>
            <a:r>
              <a:rPr lang="en-US" sz="2800" dirty="0"/>
              <a:t>	</a:t>
            </a:r>
            <a:r>
              <a:rPr lang="en-US" sz="2800" dirty="0" smtClean="0"/>
              <a:t>			</a:t>
            </a:r>
            <a:r>
              <a:rPr lang="en-US" sz="1400" dirty="0" smtClean="0">
                <a:solidFill>
                  <a:schemeClr val="tx1"/>
                </a:solidFill>
              </a:rPr>
              <a:t>* CRM Practice Manual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8006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Some Basic Steps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7239000" cy="4779336"/>
          </a:xfrm>
        </p:spPr>
        <p:txBody>
          <a:bodyPr>
            <a:noAutofit/>
          </a:bodyPr>
          <a:lstStyle/>
          <a:p>
            <a:r>
              <a:rPr lang="en-US" sz="3200" dirty="0" smtClean="0"/>
              <a:t>Identify your risks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Property</a:t>
            </a:r>
          </a:p>
          <a:p>
            <a:pPr lvl="2"/>
            <a:r>
              <a:rPr lang="en-US" sz="3200" dirty="0" smtClean="0"/>
              <a:t>Assets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Small scale losses</a:t>
            </a:r>
          </a:p>
          <a:p>
            <a:pPr lvl="2"/>
            <a:r>
              <a:rPr lang="en-US" sz="3200" dirty="0" smtClean="0"/>
              <a:t>Large scale losses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Fleet</a:t>
            </a:r>
          </a:p>
          <a:p>
            <a:pPr marL="342900" lvl="1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8006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Some Basic Steps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52600"/>
            <a:ext cx="7239000" cy="4779336"/>
          </a:xfrm>
        </p:spPr>
        <p:txBody>
          <a:bodyPr>
            <a:noAutofit/>
          </a:bodyPr>
          <a:lstStyle/>
          <a:p>
            <a:r>
              <a:rPr lang="en-US" sz="3200" dirty="0" smtClean="0"/>
              <a:t>Identify your risks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People</a:t>
            </a:r>
          </a:p>
          <a:p>
            <a:pPr lvl="2"/>
            <a:r>
              <a:rPr lang="en-US" sz="3200" dirty="0" smtClean="0"/>
              <a:t>Workers compensation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Contractors/vendors</a:t>
            </a:r>
          </a:p>
          <a:p>
            <a:pPr lvl="1"/>
            <a:r>
              <a:rPr lang="en-US" sz="3200" dirty="0" smtClean="0"/>
              <a:t>General liability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Property damage</a:t>
            </a:r>
          </a:p>
          <a:p>
            <a:pPr lvl="2"/>
            <a:r>
              <a:rPr lang="en-US" sz="3200" dirty="0" smtClean="0"/>
              <a:t>Injuries</a:t>
            </a:r>
          </a:p>
          <a:p>
            <a:pPr lvl="3"/>
            <a:endParaRPr lang="en-US" sz="3200" dirty="0" smtClean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377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8006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Some Basic Steps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73864"/>
            <a:ext cx="7239000" cy="4779336"/>
          </a:xfrm>
        </p:spPr>
        <p:txBody>
          <a:bodyPr>
            <a:noAutofit/>
          </a:bodyPr>
          <a:lstStyle/>
          <a:p>
            <a:r>
              <a:rPr lang="en-US" sz="3200" dirty="0" smtClean="0"/>
              <a:t>Identify your risks</a:t>
            </a:r>
          </a:p>
          <a:p>
            <a:pPr lvl="1"/>
            <a:r>
              <a:rPr lang="en-US" sz="3200" dirty="0" smtClean="0"/>
              <a:t>Cyber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Law enforcement liability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Product liability</a:t>
            </a:r>
          </a:p>
          <a:p>
            <a:pPr lvl="1"/>
            <a:r>
              <a:rPr lang="en-US" sz="3200" dirty="0" smtClean="0"/>
              <a:t>Security/active shooter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Employment liability</a:t>
            </a:r>
          </a:p>
          <a:p>
            <a:pPr lvl="1"/>
            <a:r>
              <a:rPr lang="en-US" sz="3200" dirty="0" smtClean="0"/>
              <a:t>Contract liability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/>
            <a:endParaRPr lang="en-US" sz="3200" dirty="0" smtClean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343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8006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Some Basic Steps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7239000" cy="4779336"/>
          </a:xfrm>
        </p:spPr>
        <p:txBody>
          <a:bodyPr>
            <a:noAutofit/>
          </a:bodyPr>
          <a:lstStyle/>
          <a:p>
            <a:r>
              <a:rPr lang="en-US" sz="3200" dirty="0" smtClean="0"/>
              <a:t>Identify your risks</a:t>
            </a:r>
          </a:p>
          <a:p>
            <a:pPr lvl="1"/>
            <a:r>
              <a:rPr lang="en-US" sz="3200" dirty="0" smtClean="0"/>
              <a:t>Elected official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Land use</a:t>
            </a:r>
          </a:p>
          <a:p>
            <a:pPr lvl="2"/>
            <a:r>
              <a:rPr lang="en-US" sz="3200" dirty="0" smtClean="0"/>
              <a:t>Meetings</a:t>
            </a:r>
          </a:p>
          <a:p>
            <a:pPr lvl="2"/>
            <a:endParaRPr lang="en-US" sz="2900" dirty="0" smtClean="0">
              <a:solidFill>
                <a:schemeClr val="tx1"/>
              </a:solidFill>
            </a:endParaRPr>
          </a:p>
          <a:p>
            <a:pPr lvl="1"/>
            <a:endParaRPr lang="en-US" sz="3200" dirty="0" smtClean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633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4700" y="1447800"/>
            <a:ext cx="7086600" cy="6041136"/>
          </a:xfrm>
        </p:spPr>
        <p:txBody>
          <a:bodyPr>
            <a:noAutofit/>
          </a:bodyPr>
          <a:lstStyle/>
          <a:p>
            <a:r>
              <a:rPr lang="en-US" sz="3200" dirty="0" smtClean="0"/>
              <a:t>Identify Your Risks</a:t>
            </a:r>
          </a:p>
          <a:p>
            <a:endParaRPr lang="en-US" sz="3200" dirty="0" smtClean="0"/>
          </a:p>
          <a:p>
            <a:r>
              <a:rPr lang="en-US" sz="3200" dirty="0" smtClean="0"/>
              <a:t>Develop Your Plan to Control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Contractual Transfer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Insurance Transfer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Retain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Deductibles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Self Insurance</a:t>
            </a:r>
          </a:p>
          <a:p>
            <a:pPr lvl="2"/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8006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Some Basic Steps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4779336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>
                <a:solidFill>
                  <a:schemeClr val="tx1"/>
                </a:solidFill>
              </a:rPr>
              <a:t>Know your retention levels</a:t>
            </a:r>
          </a:p>
          <a:p>
            <a:endParaRPr lang="en-US" sz="3200" dirty="0" smtClean="0"/>
          </a:p>
          <a:p>
            <a:pPr lvl="1"/>
            <a:r>
              <a:rPr lang="en-US" sz="3200" dirty="0" smtClean="0"/>
              <a:t>Monitor and modify</a:t>
            </a:r>
          </a:p>
        </p:txBody>
      </p:sp>
    </p:spTree>
    <p:extLst>
      <p:ext uri="{BB962C8B-B14F-4D97-AF65-F5344CB8AC3E}">
        <p14:creationId xmlns:p14="http://schemas.microsoft.com/office/powerpoint/2010/main" val="30033712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8006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Build Your Team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524000"/>
            <a:ext cx="7239000" cy="4703136"/>
          </a:xfrm>
        </p:spPr>
        <p:txBody>
          <a:bodyPr>
            <a:noAutofit/>
          </a:bodyPr>
          <a:lstStyle/>
          <a:p>
            <a:r>
              <a:rPr lang="en-US" sz="3200" dirty="0" smtClean="0"/>
              <a:t>Internal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Legal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Your staff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Human Resources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Accounting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Department heads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Key staff members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Safety committee</a:t>
            </a:r>
          </a:p>
          <a:p>
            <a:pPr lvl="1"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8006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Build Your Team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7239000" cy="4703136"/>
          </a:xfrm>
        </p:spPr>
        <p:txBody>
          <a:bodyPr>
            <a:noAutofit/>
          </a:bodyPr>
          <a:lstStyle/>
          <a:p>
            <a:r>
              <a:rPr lang="en-US" sz="3200" dirty="0" smtClean="0"/>
              <a:t>External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Insurance carrier staff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Risk Control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Adjusters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Other resources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TPA’s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Agent/Broker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Consultants</a:t>
            </a:r>
          </a:p>
          <a:p>
            <a:pPr lvl="1"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285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8006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Build Your Team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>
            <a:noAutofit/>
          </a:bodyPr>
          <a:lstStyle/>
          <a:p>
            <a:r>
              <a:rPr lang="en-US" sz="3200" dirty="0" smtClean="0"/>
              <a:t>External</a:t>
            </a:r>
          </a:p>
          <a:p>
            <a:pPr lvl="1"/>
            <a:r>
              <a:rPr lang="en-US" sz="3200" dirty="0" smtClean="0"/>
              <a:t>PRIMA – Public Risk Management Association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RIMS – Risk Management Society</a:t>
            </a:r>
          </a:p>
          <a:p>
            <a:pPr lvl="1"/>
            <a:r>
              <a:rPr lang="en-US" sz="3200" dirty="0" smtClean="0"/>
              <a:t>FMASH – Florida Municipal Association for Safety &amp; Health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229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438400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From your own perspective, what is </a:t>
            </a:r>
            <a:r>
              <a:rPr lang="en-US" sz="3200" b="1" dirty="0"/>
              <a:t>risk management</a:t>
            </a:r>
            <a:r>
              <a:rPr lang="en-US" sz="3200" dirty="0"/>
              <a:t>? Give me your definition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3602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8006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Build Your Team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239000" cy="4703136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MUST COMMUNICATE WITH YOUR TEAM!</a:t>
            </a:r>
          </a:p>
        </p:txBody>
      </p:sp>
    </p:spTree>
    <p:extLst>
      <p:ext uri="{BB962C8B-B14F-4D97-AF65-F5344CB8AC3E}">
        <p14:creationId xmlns:p14="http://schemas.microsoft.com/office/powerpoint/2010/main" val="31551505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764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		Professional </a:t>
            </a:r>
            <a:r>
              <a:rPr lang="en-US" sz="3200" dirty="0"/>
              <a:t>Education</a:t>
            </a:r>
            <a:r>
              <a:rPr lang="en-US" sz="3200" dirty="0" smtClean="0"/>
              <a:t>: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Certified </a:t>
            </a:r>
            <a:r>
              <a:rPr lang="en-US" sz="3200" dirty="0"/>
              <a:t>Risk Managers International - CRM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Insurance Institute of America </a:t>
            </a:r>
            <a:r>
              <a:rPr lang="en-US" sz="3200" dirty="0" smtClean="0"/>
              <a:t>– ARM, ARM-P, RMPE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Insurance Skills Center - </a:t>
            </a:r>
            <a:r>
              <a:rPr lang="en-US" sz="3200" dirty="0" smtClean="0"/>
              <a:t>CISC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3592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19200"/>
            <a:ext cx="8610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			Professional </a:t>
            </a:r>
            <a:r>
              <a:rPr lang="en-US" sz="3200" dirty="0"/>
              <a:t>Education</a:t>
            </a:r>
            <a:r>
              <a:rPr lang="en-US" sz="3200" dirty="0" smtClean="0"/>
              <a:t>: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International </a:t>
            </a:r>
            <a:r>
              <a:rPr lang="en-US" sz="3200" dirty="0"/>
              <a:t>Risk Management Institute (IRMI) </a:t>
            </a:r>
            <a:r>
              <a:rPr lang="en-US" sz="3200" dirty="0" smtClean="0"/>
              <a:t>– CRIS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Society of Certified Insurance Counselors - </a:t>
            </a:r>
            <a:r>
              <a:rPr lang="en-US" sz="3200" dirty="0" smtClean="0"/>
              <a:t>CIC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American Hardware Mutual - Commercial Insurance Specialist</a:t>
            </a:r>
          </a:p>
        </p:txBody>
      </p:sp>
    </p:spTree>
    <p:extLst>
      <p:ext uri="{BB962C8B-B14F-4D97-AF65-F5344CB8AC3E}">
        <p14:creationId xmlns:p14="http://schemas.microsoft.com/office/powerpoint/2010/main" val="2289383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14400"/>
            <a:ext cx="7239000" cy="975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Workers’ Compensation &amp; Your Experience Modification Factor</a:t>
            </a:r>
            <a:endParaRPr lang="en-US" sz="3200" dirty="0">
              <a:latin typeface="+mn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104064"/>
            <a:ext cx="7239000" cy="47793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3200" dirty="0" smtClean="0"/>
              <a:t>Workers’ Compensation Premium –</a:t>
            </a:r>
          </a:p>
          <a:p>
            <a:pPr lvl="1"/>
            <a:endParaRPr lang="en-US" sz="32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Payroll x Rate x Mod = Premium</a:t>
            </a:r>
          </a:p>
          <a:p>
            <a:pPr lvl="1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	Can Only Control the Mod!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066800"/>
            <a:ext cx="49530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Claims Issues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81100" y="2133600"/>
            <a:ext cx="8229600" cy="43251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Frequency – How many losses</a:t>
            </a:r>
          </a:p>
          <a:p>
            <a:endParaRPr lang="en-US" sz="3200" dirty="0" smtClean="0"/>
          </a:p>
          <a:p>
            <a:r>
              <a:rPr lang="en-US" sz="3200" dirty="0" smtClean="0"/>
              <a:t>Severity – Large losses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 lvl="1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Frequency Leads to Severity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65126"/>
            <a:ext cx="668655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Two Types of Losses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Medical Only – medical treatment for injury/exposure – worker returned to work in less than 7 days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Lost Time - medical treatment for injury/exposure – worker returned to work in more than 7 days</a:t>
            </a:r>
            <a:endParaRPr lang="en-US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0"/>
            <a:ext cx="5943600" cy="6705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Experience Mod Example</a:t>
            </a:r>
            <a:endParaRPr lang="en-US" sz="3200" dirty="0">
              <a:latin typeface="+mn-lt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7086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33600" y="1828800"/>
            <a:ext cx="114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248400"/>
            <a:ext cx="1295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20040"/>
            <a:ext cx="53340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Experience Mod</a:t>
            </a:r>
            <a:endParaRPr lang="en-US" sz="3200" dirty="0">
              <a:latin typeface="+mn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Actual Losses</a:t>
            </a:r>
          </a:p>
          <a:p>
            <a:pPr algn="ctr">
              <a:buNone/>
            </a:pPr>
            <a:r>
              <a:rPr lang="en-US" sz="3200" dirty="0" smtClean="0"/>
              <a:t>Expected Losses</a:t>
            </a:r>
          </a:p>
          <a:p>
            <a:endParaRPr lang="en-US" sz="3200" dirty="0" smtClean="0"/>
          </a:p>
          <a:p>
            <a:r>
              <a:rPr lang="en-US" sz="3200" dirty="0" smtClean="0"/>
              <a:t>1.00 is average</a:t>
            </a:r>
          </a:p>
          <a:p>
            <a:endParaRPr lang="en-US" sz="3200" dirty="0" smtClean="0"/>
          </a:p>
          <a:p>
            <a:r>
              <a:rPr lang="en-US" sz="3200" dirty="0" smtClean="0"/>
              <a:t>Below 1.00 is good – a discount</a:t>
            </a:r>
          </a:p>
          <a:p>
            <a:endParaRPr lang="en-US" sz="3200" dirty="0" smtClean="0"/>
          </a:p>
          <a:p>
            <a:r>
              <a:rPr lang="en-US" sz="3200" dirty="0" smtClean="0"/>
              <a:t>Above 1.00 is not so good – a surcharge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19050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65126"/>
            <a:ext cx="653415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Keys to Managing Your Mod: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Reduce losses through effective safety program</a:t>
            </a:r>
          </a:p>
          <a:p>
            <a:endParaRPr lang="en-US" sz="3200" dirty="0" smtClean="0"/>
          </a:p>
          <a:p>
            <a:r>
              <a:rPr lang="en-US" sz="3200" dirty="0" smtClean="0"/>
              <a:t>Effective return to work program to reduce the number of lost time claims</a:t>
            </a:r>
          </a:p>
          <a:p>
            <a:endParaRPr lang="en-US" sz="3200" dirty="0" smtClean="0"/>
          </a:p>
          <a:p>
            <a:r>
              <a:rPr lang="en-US" sz="3200" dirty="0" smtClean="0"/>
              <a:t>Monitor your claims reserves with TPA/carrier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7954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Any Questions?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“Risk Management is the practice of protecting an organization from financial harm by identifying, analyzing and controlling risk at the lowest possible cost”</a:t>
            </a:r>
          </a:p>
          <a:p>
            <a:pPr>
              <a:buNone/>
            </a:pPr>
            <a:r>
              <a:rPr lang="en-US" sz="3200" dirty="0" smtClean="0"/>
              <a:t>		</a:t>
            </a:r>
          </a:p>
          <a:p>
            <a:pPr>
              <a:buNone/>
            </a:pPr>
            <a:r>
              <a:rPr lang="en-US" sz="3200" dirty="0" smtClean="0"/>
              <a:t>		- Robert J. </a:t>
            </a:r>
            <a:r>
              <a:rPr lang="en-US" sz="3200" dirty="0" err="1" smtClean="0"/>
              <a:t>Marshburn</a:t>
            </a:r>
            <a:r>
              <a:rPr lang="en-US" sz="3200" dirty="0" smtClean="0"/>
              <a:t>, CIC, CRM, ARM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057400"/>
            <a:ext cx="762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Risk Managers are being asked to take on Human Resource duties or HR management is being asked to take on Risk Management duties.</a:t>
            </a:r>
          </a:p>
        </p:txBody>
      </p:sp>
    </p:spTree>
    <p:extLst>
      <p:ext uri="{BB962C8B-B14F-4D97-AF65-F5344CB8AC3E}">
        <p14:creationId xmlns:p14="http://schemas.microsoft.com/office/powerpoint/2010/main" val="234751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09800"/>
            <a:ext cx="7391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much are you going to be accountable for and how much authority will you or do you have?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926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2098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Do you feel </a:t>
            </a:r>
            <a:r>
              <a:rPr lang="en-US" sz="3200" dirty="0" smtClean="0"/>
              <a:t>your public entity has </a:t>
            </a:r>
            <a:r>
              <a:rPr lang="en-US" sz="3200" dirty="0"/>
              <a:t>a culture that is supportive of risk management?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414823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1447800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How </a:t>
            </a:r>
            <a:r>
              <a:rPr lang="en-US" sz="3200" dirty="0"/>
              <a:t>satisfied are you with the current risk management process</a:t>
            </a:r>
            <a:r>
              <a:rPr lang="en-US" sz="3200" dirty="0" smtClean="0"/>
              <a:t>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 </a:t>
            </a:r>
            <a:r>
              <a:rPr lang="en-US" sz="3200" dirty="0"/>
              <a:t>What would you </a:t>
            </a:r>
            <a:r>
              <a:rPr lang="en-US" sz="3200" dirty="0" smtClean="0"/>
              <a:t>keep?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 </a:t>
            </a:r>
            <a:r>
              <a:rPr lang="en-US" sz="3200" dirty="0"/>
              <a:t>would you like to see change?</a:t>
            </a:r>
          </a:p>
        </p:txBody>
      </p:sp>
    </p:spTree>
    <p:extLst>
      <p:ext uri="{BB962C8B-B14F-4D97-AF65-F5344CB8AC3E}">
        <p14:creationId xmlns:p14="http://schemas.microsoft.com/office/powerpoint/2010/main" val="371402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0574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What were my predecessor’s strengths</a:t>
            </a:r>
            <a:r>
              <a:rPr lang="en-US" sz="3200" dirty="0" smtClean="0"/>
              <a:t>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 </a:t>
            </a:r>
            <a:r>
              <a:rPr lang="en-US" sz="3200" dirty="0"/>
              <a:t>were his/her weaknesses?</a:t>
            </a:r>
          </a:p>
        </p:txBody>
      </p:sp>
    </p:spTree>
    <p:extLst>
      <p:ext uri="{BB962C8B-B14F-4D97-AF65-F5344CB8AC3E}">
        <p14:creationId xmlns:p14="http://schemas.microsoft.com/office/powerpoint/2010/main" val="1945480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05740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What was </a:t>
            </a:r>
            <a:r>
              <a:rPr lang="en-US" sz="3200" dirty="0" smtClean="0"/>
              <a:t>your public entity’s </a:t>
            </a:r>
            <a:r>
              <a:rPr lang="en-US" sz="3200" dirty="0"/>
              <a:t>biggest risk management failure in the past five years?</a:t>
            </a:r>
          </a:p>
        </p:txBody>
      </p:sp>
    </p:spTree>
    <p:extLst>
      <p:ext uri="{BB962C8B-B14F-4D97-AF65-F5344CB8AC3E}">
        <p14:creationId xmlns:p14="http://schemas.microsoft.com/office/powerpoint/2010/main" val="41101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489</Words>
  <Application>Microsoft Office PowerPoint</Application>
  <PresentationFormat>On-screen Show (4:3)</PresentationFormat>
  <Paragraphs>139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I Now Have Risk Management Too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 Short Thoughts</vt:lpstr>
      <vt:lpstr>Some Basic Steps</vt:lpstr>
      <vt:lpstr>Some Basic Steps</vt:lpstr>
      <vt:lpstr>Some Basic Steps</vt:lpstr>
      <vt:lpstr>Some Basic Steps</vt:lpstr>
      <vt:lpstr>PowerPoint Presentation</vt:lpstr>
      <vt:lpstr>Some Basic Steps</vt:lpstr>
      <vt:lpstr>Build Your Team</vt:lpstr>
      <vt:lpstr>Build Your Team</vt:lpstr>
      <vt:lpstr>Build Your Team</vt:lpstr>
      <vt:lpstr>Build Your Team</vt:lpstr>
      <vt:lpstr>PowerPoint Presentation</vt:lpstr>
      <vt:lpstr>PowerPoint Presentation</vt:lpstr>
      <vt:lpstr>Workers’ Compensation &amp; Your Experience Modification Factor</vt:lpstr>
      <vt:lpstr>Claims Issues</vt:lpstr>
      <vt:lpstr>Two Types of Losses</vt:lpstr>
      <vt:lpstr>Experience Mod Example</vt:lpstr>
      <vt:lpstr>Experience Mod</vt:lpstr>
      <vt:lpstr>Keys to Managing Your Mod:</vt:lpstr>
      <vt:lpstr>Any Questions?</vt:lpstr>
    </vt:vector>
  </TitlesOfParts>
  <Company>Florida League of Cities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Report</dc:title>
  <dc:creator>Serena West</dc:creator>
  <cp:lastModifiedBy>Scott Blaser</cp:lastModifiedBy>
  <cp:revision>90</cp:revision>
  <dcterms:created xsi:type="dcterms:W3CDTF">2011-09-19T13:10:19Z</dcterms:created>
  <dcterms:modified xsi:type="dcterms:W3CDTF">2015-08-26T22:32:36Z</dcterms:modified>
</cp:coreProperties>
</file>